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65"/>
  </p:notesMasterIdLst>
  <p:handoutMasterIdLst>
    <p:handoutMasterId r:id="rId66"/>
  </p:handoutMasterIdLst>
  <p:sldIdLst>
    <p:sldId id="272" r:id="rId3"/>
    <p:sldId id="557" r:id="rId4"/>
    <p:sldId id="428" r:id="rId5"/>
    <p:sldId id="564" r:id="rId6"/>
    <p:sldId id="565" r:id="rId7"/>
    <p:sldId id="553" r:id="rId8"/>
    <p:sldId id="430" r:id="rId9"/>
    <p:sldId id="535" r:id="rId10"/>
    <p:sldId id="536" r:id="rId11"/>
    <p:sldId id="540" r:id="rId12"/>
    <p:sldId id="581" r:id="rId13"/>
    <p:sldId id="636" r:id="rId14"/>
    <p:sldId id="582" r:id="rId15"/>
    <p:sldId id="583" r:id="rId16"/>
    <p:sldId id="588" r:id="rId17"/>
    <p:sldId id="589" r:id="rId18"/>
    <p:sldId id="590" r:id="rId19"/>
    <p:sldId id="544" r:id="rId20"/>
    <p:sldId id="634" r:id="rId21"/>
    <p:sldId id="641" r:id="rId22"/>
    <p:sldId id="650" r:id="rId23"/>
    <p:sldId id="640" r:id="rId24"/>
    <p:sldId id="638" r:id="rId25"/>
    <p:sldId id="647" r:id="rId26"/>
    <p:sldId id="561" r:id="rId27"/>
    <p:sldId id="651" r:id="rId28"/>
    <p:sldId id="594" r:id="rId29"/>
    <p:sldId id="633" r:id="rId30"/>
    <p:sldId id="597" r:id="rId31"/>
    <p:sldId id="599" r:id="rId32"/>
    <p:sldId id="600" r:id="rId33"/>
    <p:sldId id="602" r:id="rId34"/>
    <p:sldId id="604" r:id="rId35"/>
    <p:sldId id="605" r:id="rId36"/>
    <p:sldId id="652" r:id="rId37"/>
    <p:sldId id="643" r:id="rId38"/>
    <p:sldId id="606" r:id="rId39"/>
    <p:sldId id="607" r:id="rId40"/>
    <p:sldId id="608" r:id="rId41"/>
    <p:sldId id="609" r:id="rId42"/>
    <p:sldId id="612" r:id="rId43"/>
    <p:sldId id="613" r:id="rId44"/>
    <p:sldId id="614" r:id="rId45"/>
    <p:sldId id="644" r:id="rId46"/>
    <p:sldId id="615" r:id="rId47"/>
    <p:sldId id="616" r:id="rId48"/>
    <p:sldId id="619" r:id="rId49"/>
    <p:sldId id="620" r:id="rId50"/>
    <p:sldId id="621" r:id="rId51"/>
    <p:sldId id="622" r:id="rId52"/>
    <p:sldId id="624" r:id="rId53"/>
    <p:sldId id="625" r:id="rId54"/>
    <p:sldId id="626" r:id="rId55"/>
    <p:sldId id="627" r:id="rId56"/>
    <p:sldId id="628" r:id="rId57"/>
    <p:sldId id="629" r:id="rId58"/>
    <p:sldId id="630" r:id="rId59"/>
    <p:sldId id="631" r:id="rId60"/>
    <p:sldId id="642" r:id="rId61"/>
    <p:sldId id="584" r:id="rId62"/>
    <p:sldId id="585" r:id="rId63"/>
    <p:sldId id="586" r:id="rId64"/>
  </p:sldIdLst>
  <p:sldSz cx="9144000" cy="6858000" type="screen4x3"/>
  <p:notesSz cx="7077075" cy="9363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D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3484" autoAdjust="0"/>
  </p:normalViewPr>
  <p:slideViewPr>
    <p:cSldViewPr snapToGrid="0" snapToObjects="1">
      <p:cViewPr varScale="1">
        <p:scale>
          <a:sx n="60" d="100"/>
          <a:sy n="60" d="100"/>
        </p:scale>
        <p:origin x="13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D18B0AB-0266-443A-9FB7-EDCF152B7896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8963959-57F7-432F-B078-889147DD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C07DC7E-F6F7-48BB-8412-437540DD803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15BEDAA0-2E74-4F2A-B0A6-B1D22C78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3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4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5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9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7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3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11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DC3577-1384-41B9-86F2-A64D7F9846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9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7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1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7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5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94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4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2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5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3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44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20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9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DAA0-2E74-4F2A-B0A6-B1D22C78EC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7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09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6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46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9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5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2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19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8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05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2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550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9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33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5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7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C3577-1384-41B9-86F2-A64D7F9846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A9CE-1EA5-4EAA-ABB5-0DD1F648C6F4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chemeClr val="tx1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704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0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4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5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5806-CF94-464E-802C-DC2F337BA563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3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89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02513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8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2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68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E43C-B558-4FD4-814B-BEEAAAF7034D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E71-4643-4E86-9CD6-2F1E379D53E5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EF87-B2DC-4288-83BB-FDD3F6158227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D004-66FB-400F-A16E-6CECB88BC46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F962-545B-4054-8419-788AA672B03C}" type="datetime1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8807-798F-44C7-A6AA-611E4CA53D51}" type="datetime1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E9FD-953D-4269-9839-82F82DCABAEE}" type="datetime1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57CC-B1F2-40C7-969D-1957643062B3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50B-A93B-44DB-AC15-6F5563647697}" type="datetime1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5B57-04AB-4B9C-9DEE-947CC5352B30}" type="datetime1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5BCD0-9BA6-4D29-8DA2-D2874D97C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3" descr="10SCpwpt1main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Cambria" pitchFamily="18" charset="0"/>
              </a:rPr>
              <a:t>Saddleback College </a:t>
            </a:r>
            <a:br>
              <a:rPr lang="en-US" altLang="en-US" dirty="0">
                <a:solidFill>
                  <a:schemeClr val="bg1"/>
                </a:solidFill>
                <a:latin typeface="Cambr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  <a:t>CONTRACT EDUCATION </a:t>
            </a: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br>
              <a:rPr lang="en-US" altLang="en-US" sz="3600" dirty="0">
                <a:solidFill>
                  <a:schemeClr val="bg1"/>
                </a:solidFill>
                <a:latin typeface="Cambria" pitchFamily="18" charset="0"/>
              </a:rPr>
            </a:br>
            <a:endParaRPr lang="en-US" altLang="en-US" sz="36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7" y="1711234"/>
            <a:ext cx="6949441" cy="2594066"/>
          </a:xfrm>
        </p:spPr>
        <p:txBody>
          <a:bodyPr rtlCol="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Cambria"/>
              <a:ea typeface="+mn-ea"/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3800" dirty="0">
                <a:solidFill>
                  <a:schemeClr val="tx1"/>
                </a:solidFill>
                <a:cs typeface="Cambria"/>
              </a:rPr>
              <a:t>Excel 2016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cs typeface="Cambria"/>
              </a:rPr>
              <a:t>External Data/Charts and Graphs </a:t>
            </a: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cs typeface="Cambri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Alan Foote, PhD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cs typeface="Cambria"/>
              </a:rPr>
              <a:t>Saddleback College, Mission Viejo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Cambria"/>
              <a:ea typeface="+mn-e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18A-038E-4E91-9D8A-74E6BB8E8B6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Hyperlink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52622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hyperlink is a link in a file to information within that file or another file</a:t>
            </a:r>
          </a:p>
          <a:p>
            <a:r>
              <a:rPr lang="en-US" dirty="0"/>
              <a:t>Quickly jump to a specific cell or range on another worksheet, or another workbook</a:t>
            </a:r>
          </a:p>
          <a:p>
            <a:r>
              <a:rPr lang="en-US" dirty="0"/>
              <a:t>Connect to a Word file,  a PowerPoint presentation, or a site on the web</a:t>
            </a:r>
          </a:p>
        </p:txBody>
      </p:sp>
    </p:spTree>
    <p:extLst>
      <p:ext uri="{BB962C8B-B14F-4D97-AF65-F5344CB8AC3E}">
        <p14:creationId xmlns:p14="http://schemas.microsoft.com/office/powerpoint/2010/main" val="273353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550824"/>
            <a:ext cx="6449828" cy="1012162"/>
          </a:xfrm>
        </p:spPr>
        <p:txBody>
          <a:bodyPr anchor="ctr">
            <a:normAutofit/>
          </a:bodyPr>
          <a:lstStyle/>
          <a:p>
            <a:r>
              <a:rPr lang="en-US" dirty="0"/>
              <a:t>Hyperlinks</a:t>
            </a:r>
          </a:p>
        </p:txBody>
      </p:sp>
      <p:pic>
        <p:nvPicPr>
          <p:cNvPr id="7" name="Content Placeholder 6" descr="Screen Clipping">
            <a:extLst>
              <a:ext uri="{FF2B5EF4-FFF2-40B4-BE49-F238E27FC236}">
                <a16:creationId xmlns:a16="http://schemas.microsoft.com/office/drawing/2014/main" id="{CA67EE2E-4BCF-4813-938F-CEB6F25F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507" y="1823419"/>
            <a:ext cx="7623543" cy="4217943"/>
          </a:xfrm>
        </p:spPr>
      </p:pic>
    </p:spTree>
    <p:extLst>
      <p:ext uri="{BB962C8B-B14F-4D97-AF65-F5344CB8AC3E}">
        <p14:creationId xmlns:p14="http://schemas.microsoft.com/office/powerpoint/2010/main" val="255078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002A-C107-4E34-843F-1F3723B4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Hyperlinks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CF9B7-E6EC-462E-90BF-608818B5387B}"/>
              </a:ext>
            </a:extLst>
          </p:cNvPr>
          <p:cNvSpPr txBox="1"/>
          <p:nvPr/>
        </p:nvSpPr>
        <p:spPr>
          <a:xfrm>
            <a:off x="956929" y="1467293"/>
            <a:ext cx="6911164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Open Excel file – Jackson.xlsx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B6-B11 link values in worksheet  Quarter 1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C6-C11 link values in worksheet  Quarter 2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D6-D11 link values in worksheet  Quarter 3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E6-E11 link values in worksheet  Quarter 4 cells E6-E11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F6-F11 use the 3D link values in worksheets Quarter 1 thru Quarter 4 cells E6-E11 to SUM the values for the Quarters.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cells G6-G11 link the values in workbook – Jackson2017.xlsx in Summary worksheet cells F6-F11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Summary cell B15 add a hyperlink to Freedom Innovations website (http://www.freedom-innovations.com).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99059"/>
            <a:ext cx="2525519" cy="3738459"/>
          </a:xfrm>
        </p:spPr>
        <p:txBody>
          <a:bodyPr anchor="ctr">
            <a:normAutofit/>
          </a:bodyPr>
          <a:lstStyle/>
          <a:p>
            <a:r>
              <a:rPr lang="en-US" dirty="0"/>
              <a:t>External 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14005" y="708518"/>
            <a:ext cx="4430969" cy="2720482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Text/CSV</a:t>
            </a:r>
          </a:p>
          <a:p>
            <a:pPr lvl="1"/>
            <a:r>
              <a:rPr lang="en-US" sz="2400" dirty="0"/>
              <a:t>MS Access Database</a:t>
            </a:r>
          </a:p>
          <a:p>
            <a:pPr lvl="1"/>
            <a:r>
              <a:rPr lang="en-US" sz="2400" dirty="0"/>
              <a:t>MS SQL Server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6CB2FF83-5720-4D07-937C-6F5F9721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0" y="3563344"/>
            <a:ext cx="8052214" cy="159393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" y="5262466"/>
            <a:ext cx="8229657" cy="14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External Text Files/CSV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Simple, widely used format for storing raw, unformatted data (text and numbers)</a:t>
            </a:r>
          </a:p>
          <a:p>
            <a:r>
              <a:rPr lang="en-US" dirty="0"/>
              <a:t>Useful for sharing data across software programs and computer systems</a:t>
            </a:r>
          </a:p>
          <a:p>
            <a:r>
              <a:rPr lang="en-US" dirty="0"/>
              <a:t>Use a delimiter (space, comma, or  tab)  to separate columns of data</a:t>
            </a:r>
          </a:p>
        </p:txBody>
      </p:sp>
    </p:spTree>
    <p:extLst>
      <p:ext uri="{BB962C8B-B14F-4D97-AF65-F5344CB8AC3E}">
        <p14:creationId xmlns:p14="http://schemas.microsoft.com/office/powerpoint/2010/main" val="31624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Importing Text to Excel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On the Data tab, click Get Data/From File/ From Text/CSV</a:t>
            </a:r>
          </a:p>
          <a:p>
            <a:pPr lvl="1"/>
            <a:r>
              <a:rPr lang="en-US" sz="2400" dirty="0"/>
              <a:t>In the Import Data dialog box,  select the file and click Open </a:t>
            </a:r>
          </a:p>
          <a:p>
            <a:pPr lvl="1"/>
            <a:r>
              <a:rPr lang="en-US" sz="2400" dirty="0"/>
              <a:t>Preview of the file appears and click load to load into Excel Worksheet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9206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External Access Database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Microsoft database tool with MS Office</a:t>
            </a:r>
          </a:p>
          <a:p>
            <a:r>
              <a:rPr lang="en-US" dirty="0"/>
              <a:t>Rows and columns as a Table</a:t>
            </a:r>
          </a:p>
          <a:p>
            <a:r>
              <a:rPr lang="en-US" dirty="0"/>
              <a:t>Select a Table to import to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9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Importing Access to Excel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388004" cy="5224724"/>
          </a:xfrm>
        </p:spPr>
        <p:txBody>
          <a:bodyPr anchor="ctr">
            <a:noAutofit/>
          </a:bodyPr>
          <a:lstStyle/>
          <a:p>
            <a:pPr lvl="1"/>
            <a:r>
              <a:rPr lang="en-US" sz="2400" dirty="0"/>
              <a:t>On the Data tab, click Get Data/From Database/ From Microsoft Access Database</a:t>
            </a:r>
          </a:p>
          <a:p>
            <a:pPr lvl="1"/>
            <a:r>
              <a:rPr lang="en-US" sz="2400" dirty="0"/>
              <a:t>In the Import Data dialog box,  select the Access database file and click Open </a:t>
            </a:r>
          </a:p>
          <a:p>
            <a:pPr lvl="1"/>
            <a:r>
              <a:rPr lang="en-US" sz="2400" dirty="0"/>
              <a:t>Select Table or Query to import to Excel</a:t>
            </a:r>
          </a:p>
        </p:txBody>
      </p:sp>
    </p:spTree>
    <p:extLst>
      <p:ext uri="{BB962C8B-B14F-4D97-AF65-F5344CB8AC3E}">
        <p14:creationId xmlns:p14="http://schemas.microsoft.com/office/powerpoint/2010/main" val="261862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Data Model</a:t>
            </a:r>
          </a:p>
        </p:txBody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611288" cy="5224724"/>
          </a:xfrm>
        </p:spPr>
        <p:txBody>
          <a:bodyPr anchor="ctr">
            <a:noAutofit/>
          </a:bodyPr>
          <a:lstStyle/>
          <a:p>
            <a:r>
              <a:rPr lang="en-US" dirty="0"/>
              <a:t>Data model is a database in Excel</a:t>
            </a:r>
          </a:p>
          <a:p>
            <a:r>
              <a:rPr lang="en-US" dirty="0"/>
              <a:t>Data model database contents are immediately available to PivotTables </a:t>
            </a:r>
          </a:p>
          <a:p>
            <a:r>
              <a:rPr lang="en-US" dirty="0"/>
              <a:t>The data model is constructed from different tables linked together</a:t>
            </a:r>
          </a:p>
        </p:txBody>
      </p:sp>
    </p:spTree>
    <p:extLst>
      <p:ext uri="{BB962C8B-B14F-4D97-AF65-F5344CB8AC3E}">
        <p14:creationId xmlns:p14="http://schemas.microsoft.com/office/powerpoint/2010/main" val="135939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8" y="1491992"/>
            <a:ext cx="8238931" cy="48522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9276F43-27DD-4336-8B76-EA8678D46FAC}"/>
              </a:ext>
            </a:extLst>
          </p:cNvPr>
          <p:cNvSpPr txBox="1">
            <a:spLocks/>
          </p:cNvSpPr>
          <p:nvPr/>
        </p:nvSpPr>
        <p:spPr>
          <a:xfrm>
            <a:off x="609599" y="609600"/>
            <a:ext cx="6347714" cy="70419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Excel Data Model</a:t>
            </a:r>
          </a:p>
        </p:txBody>
      </p:sp>
    </p:spTree>
    <p:extLst>
      <p:ext uri="{BB962C8B-B14F-4D97-AF65-F5344CB8AC3E}">
        <p14:creationId xmlns:p14="http://schemas.microsoft.com/office/powerpoint/2010/main" val="308236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46FE9C-F342-4F96-843C-114D17D6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Topics for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B7B36-8354-48BD-BC8E-0D94D4C6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953C-E320-480B-9276-AB25349C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Tables</a:t>
            </a:r>
          </a:p>
          <a:p>
            <a:r>
              <a:rPr lang="en-US" dirty="0"/>
              <a:t>VBA/Macros</a:t>
            </a:r>
          </a:p>
          <a:p>
            <a:r>
              <a:rPr lang="en-US" dirty="0"/>
              <a:t>PivotTables</a:t>
            </a:r>
          </a:p>
          <a:p>
            <a:r>
              <a:rPr lang="en-US" dirty="0"/>
              <a:t>External Data Objects</a:t>
            </a:r>
          </a:p>
          <a:p>
            <a:r>
              <a:rPr lang="en-US" dirty="0"/>
              <a:t>Charts and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43013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Query Editor</a:t>
            </a:r>
          </a:p>
        </p:txBody>
      </p:sp>
      <p:sp>
        <p:nvSpPr>
          <p:cNvPr id="43014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Merging &amp; Appending datasets</a:t>
            </a:r>
          </a:p>
          <a:p>
            <a:pPr marL="0" indent="0">
              <a:buNone/>
            </a:pPr>
            <a:r>
              <a:rPr lang="en-US" dirty="0"/>
              <a:t>Managing Columns and Rows</a:t>
            </a:r>
          </a:p>
          <a:p>
            <a:pPr marL="0" indent="0">
              <a:buNone/>
            </a:pPr>
            <a:r>
              <a:rPr lang="en-US" dirty="0"/>
              <a:t>Grouping and Split Columns</a:t>
            </a:r>
          </a:p>
          <a:p>
            <a:pPr marL="0" indent="0">
              <a:buNone/>
            </a:pPr>
            <a:r>
              <a:rPr lang="en-US" dirty="0"/>
              <a:t>Query Language</a:t>
            </a:r>
          </a:p>
          <a:p>
            <a:pPr marL="0" indent="0">
              <a:buNone/>
            </a:pPr>
            <a:r>
              <a:rPr lang="en-US" dirty="0"/>
              <a:t>Sort data</a:t>
            </a:r>
          </a:p>
        </p:txBody>
      </p:sp>
    </p:spTree>
    <p:extLst>
      <p:ext uri="{BB962C8B-B14F-4D97-AF65-F5344CB8AC3E}">
        <p14:creationId xmlns:p14="http://schemas.microsoft.com/office/powerpoint/2010/main" val="167477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Transforming Data with Queries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5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6" y="1794393"/>
            <a:ext cx="6861307" cy="34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PivotTable from the Data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Create PivotTables based on information contained in multiple tables.</a:t>
            </a:r>
            <a:endParaRPr lang="en-US"/>
          </a:p>
          <a:p>
            <a:r>
              <a:rPr lang="en-US" dirty="0"/>
              <a:t>PivotTable using multiple tables have table relationships based on common fields.</a:t>
            </a:r>
            <a:endParaRPr lang="en-US"/>
          </a:p>
          <a:p>
            <a:r>
              <a:rPr lang="en-US" dirty="0"/>
              <a:t> Timeline - a slicer that is applied to date fields.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6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8" name="Rectangle 10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Charting Trends</a:t>
            </a:r>
          </a:p>
        </p:txBody>
      </p:sp>
      <p:sp>
        <p:nvSpPr>
          <p:cNvPr id="39939" name="Rectangle 11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examining the relationship between two data fields, the trends are in the data</a:t>
            </a:r>
          </a:p>
          <a:p>
            <a:pPr marL="457200" lvl="2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880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Charting Trends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0" y="1776595"/>
            <a:ext cx="8669867" cy="36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7" name="Rectangle 9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pPr lvl="1"/>
            <a:r>
              <a:rPr lang="en-US" sz="3200" dirty="0"/>
              <a:t>Creating a Forecast Sheet</a:t>
            </a:r>
          </a:p>
        </p:txBody>
      </p:sp>
      <p:sp>
        <p:nvSpPr>
          <p:cNvPr id="41988" name="Rectangle 10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85637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Forecast sheets are used for modeling data and forecasting future values.</a:t>
            </a:r>
          </a:p>
          <a:p>
            <a:pPr marL="0" indent="0">
              <a:buNone/>
            </a:pPr>
            <a:r>
              <a:rPr lang="en-US" dirty="0"/>
              <a:t>Forecast sheets can be used to analyze seasonal data that follow a periodic pattern throughout the calendar year.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1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Forecast Sheet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11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77" y="1791158"/>
            <a:ext cx="6298127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14"/>
          <p:cNvSpPr>
            <a:spLocks noGrp="1"/>
          </p:cNvSpPr>
          <p:nvPr>
            <p:ph type="title"/>
          </p:nvPr>
        </p:nvSpPr>
        <p:spPr>
          <a:xfrm>
            <a:off x="482600" y="2615611"/>
            <a:ext cx="2525519" cy="1437464"/>
          </a:xfrm>
        </p:spPr>
        <p:txBody>
          <a:bodyPr anchor="ctr">
            <a:normAutofit/>
          </a:bodyPr>
          <a:lstStyle/>
          <a:p>
            <a:r>
              <a:rPr lang="en-US" dirty="0"/>
              <a:t>Charts and Graphs</a:t>
            </a:r>
          </a:p>
        </p:txBody>
      </p:sp>
      <p:sp>
        <p:nvSpPr>
          <p:cNvPr id="19460" name="Rectangle 15"/>
          <p:cNvSpPr>
            <a:spLocks noGrp="1"/>
          </p:cNvSpPr>
          <p:nvPr>
            <p:ph type="body" idx="1"/>
          </p:nvPr>
        </p:nvSpPr>
        <p:spPr>
          <a:xfrm>
            <a:off x="3545974" y="2694318"/>
            <a:ext cx="4653818" cy="1469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Charts show trends or relationships in data in a graphic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08338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9" name="Rectangle 14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Chart 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19460" name="Rectangle 15"/>
          <p:cNvSpPr>
            <a:spLocks noGrp="1"/>
          </p:cNvSpPr>
          <p:nvPr>
            <p:ph type="body" idx="1"/>
          </p:nvPr>
        </p:nvSpPr>
        <p:spPr>
          <a:xfrm>
            <a:off x="3490722" y="816638"/>
            <a:ext cx="46538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Selecting the data to display in the chart</a:t>
            </a:r>
          </a:p>
          <a:p>
            <a:pPr>
              <a:lnSpc>
                <a:spcPct val="90000"/>
              </a:lnSpc>
            </a:pPr>
            <a:r>
              <a:rPr lang="en-US" dirty="0"/>
              <a:t>Choosing the chart type</a:t>
            </a:r>
          </a:p>
          <a:p>
            <a:pPr>
              <a:lnSpc>
                <a:spcPct val="90000"/>
              </a:lnSpc>
            </a:pPr>
            <a:r>
              <a:rPr lang="en-US" dirty="0"/>
              <a:t>Moving the chart to a specific location</a:t>
            </a:r>
          </a:p>
          <a:p>
            <a:pPr>
              <a:lnSpc>
                <a:spcPct val="90000"/>
              </a:lnSpc>
            </a:pPr>
            <a:r>
              <a:rPr lang="en-US" dirty="0"/>
              <a:t>Sizing the chart</a:t>
            </a:r>
          </a:p>
          <a:p>
            <a:pPr>
              <a:lnSpc>
                <a:spcPct val="90000"/>
              </a:lnSpc>
            </a:pPr>
            <a:r>
              <a:rPr lang="en-US" dirty="0"/>
              <a:t>Formatting the chart’s appearance</a:t>
            </a:r>
          </a:p>
        </p:txBody>
      </p:sp>
    </p:spTree>
    <p:extLst>
      <p:ext uri="{BB962C8B-B14F-4D97-AF65-F5344CB8AC3E}">
        <p14:creationId xmlns:p14="http://schemas.microsoft.com/office/powerpoint/2010/main" val="39149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Rectangle 8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Excel Chart Types</a:t>
            </a:r>
          </a:p>
        </p:txBody>
      </p:sp>
      <p:sp>
        <p:nvSpPr>
          <p:cNvPr id="20484" name="Rectangle 9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Line chart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Combination chart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Format chart elements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Modify the chart’s data source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Column Chart and Histogram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Add sparklines to a worksheet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Format cells with data bars</a:t>
            </a:r>
          </a:p>
        </p:txBody>
      </p:sp>
    </p:spTree>
    <p:extLst>
      <p:ext uri="{BB962C8B-B14F-4D97-AF65-F5344CB8AC3E}">
        <p14:creationId xmlns:p14="http://schemas.microsoft.com/office/powerpoint/2010/main" val="38400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9DCB46-5908-4614-8640-EF680573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External Data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F5332-6D9E-4C82-A07C-44483AAA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95BCD0-9BA6-4D29-8DA2-D2874D97CE8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091DF-4777-41B7-B9F7-6B6343D6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816638"/>
            <a:ext cx="3813846" cy="52247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Link Worksheets and Workbooks/Hyperlinks</a:t>
            </a:r>
          </a:p>
          <a:p>
            <a:r>
              <a:rPr lang="en-US" dirty="0"/>
              <a:t>Text/CSV files</a:t>
            </a:r>
          </a:p>
          <a:p>
            <a:r>
              <a:rPr lang="en-US" dirty="0"/>
              <a:t>MS Access</a:t>
            </a:r>
          </a:p>
          <a:p>
            <a:r>
              <a:rPr lang="en-US" dirty="0"/>
              <a:t>Charts and Graphs</a:t>
            </a:r>
          </a:p>
        </p:txBody>
      </p:sp>
    </p:spTree>
    <p:extLst>
      <p:ext uri="{BB962C8B-B14F-4D97-AF65-F5344CB8AC3E}">
        <p14:creationId xmlns:p14="http://schemas.microsoft.com/office/powerpoint/2010/main" val="2611316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Getting Started with Excel Charts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536858" cy="5224724"/>
          </a:xfrm>
        </p:spPr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A data source includes one or more data series and a series of category values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data series values plotted on the chart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Category values provide descriptive labels for each data series or data value (first column or first row of the data source)</a:t>
            </a:r>
          </a:p>
        </p:txBody>
      </p:sp>
    </p:spTree>
    <p:extLst>
      <p:ext uri="{BB962C8B-B14F-4D97-AF65-F5344CB8AC3E}">
        <p14:creationId xmlns:p14="http://schemas.microsoft.com/office/powerpoint/2010/main" val="4050369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69" name="Rectangle 2"/>
          <p:cNvSpPr>
            <a:spLocks noGrp="1"/>
          </p:cNvSpPr>
          <p:nvPr>
            <p:ph type="title"/>
          </p:nvPr>
        </p:nvSpPr>
        <p:spPr>
          <a:xfrm>
            <a:off x="482600" y="2247752"/>
            <a:ext cx="2525519" cy="3340692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Exploring Chart Types and Subtypes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721" y="1460500"/>
            <a:ext cx="3464779" cy="4127944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Excel provides 53 types of charts organized into the 10 categories </a:t>
            </a:r>
          </a:p>
          <a:p>
            <a:pPr lvl="1"/>
            <a:r>
              <a:rPr lang="en-US" sz="2400" dirty="0"/>
              <a:t>Chart subtypes</a:t>
            </a:r>
          </a:p>
          <a:p>
            <a:pPr lvl="1"/>
            <a:r>
              <a:rPr lang="en-US" sz="2400" dirty="0"/>
              <a:t>Custom chart  for specific needs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30277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Excel Charts </a:t>
            </a:r>
            <a:r>
              <a:rPr lang="en-US" dirty="0"/>
              <a:t>– Quick Analysis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425355"/>
            <a:ext cx="4568755" cy="4007289"/>
          </a:xfrm>
        </p:spPr>
        <p:txBody>
          <a:bodyPr anchor="ctr">
            <a:noAutofit/>
          </a:bodyPr>
          <a:lstStyle/>
          <a:p>
            <a:pPr lvl="1"/>
            <a:r>
              <a:rPr lang="en-US" sz="2400" dirty="0"/>
              <a:t>Quick Analysis tool </a:t>
            </a:r>
          </a:p>
          <a:p>
            <a:pPr lvl="1"/>
            <a:r>
              <a:rPr lang="en-US" sz="2400" dirty="0"/>
              <a:t>The Quick Analysis tool includes a category for creating charts</a:t>
            </a:r>
          </a:p>
          <a:p>
            <a:pPr lvl="1"/>
            <a:r>
              <a:rPr lang="en-US" sz="2400" dirty="0"/>
              <a:t>The CHART category lists recommended chart types</a:t>
            </a:r>
          </a:p>
        </p:txBody>
      </p:sp>
    </p:spTree>
    <p:extLst>
      <p:ext uri="{BB962C8B-B14F-4D97-AF65-F5344CB8AC3E}">
        <p14:creationId xmlns:p14="http://schemas.microsoft.com/office/powerpoint/2010/main" val="1384137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Chart Elements</a:t>
            </a:r>
          </a:p>
        </p:txBody>
      </p:sp>
      <p:pic>
        <p:nvPicPr>
          <p:cNvPr id="3" name="Picture 2" descr="Fig04-1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870850"/>
            <a:ext cx="7797800" cy="34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6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Chart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2412173"/>
            <a:ext cx="4302941" cy="2271795"/>
          </a:xfrm>
        </p:spPr>
        <p:txBody>
          <a:bodyPr anchor="ctr">
            <a:no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2400" dirty="0"/>
              <a:t>Chart style (a collection of formats)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/>
              <a:t>Default style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/>
              <a:t>The Chart Styles gallery</a:t>
            </a:r>
          </a:p>
        </p:txBody>
      </p:sp>
    </p:spTree>
    <p:extLst>
      <p:ext uri="{BB962C8B-B14F-4D97-AF65-F5344CB8AC3E}">
        <p14:creationId xmlns:p14="http://schemas.microsoft.com/office/powerpoint/2010/main" val="3806427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816638"/>
            <a:ext cx="4387999" cy="522472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Pie chart - circle divided into slices </a:t>
            </a:r>
          </a:p>
          <a:p>
            <a:pPr>
              <a:lnSpc>
                <a:spcPct val="90000"/>
              </a:lnSpc>
            </a:pPr>
            <a:r>
              <a:rPr lang="en-US" dirty="0"/>
              <a:t>Each slice represents a single value </a:t>
            </a:r>
          </a:p>
          <a:p>
            <a:pPr>
              <a:lnSpc>
                <a:spcPct val="90000"/>
              </a:lnSpc>
            </a:pPr>
            <a:r>
              <a:rPr lang="en-US" dirty="0"/>
              <a:t>The relative sizes of the slices</a:t>
            </a:r>
          </a:p>
          <a:p>
            <a:pPr>
              <a:lnSpc>
                <a:spcPct val="90000"/>
              </a:lnSpc>
            </a:pPr>
            <a:r>
              <a:rPr lang="en-US" dirty="0"/>
              <a:t>Pie charts - six or fewer slices</a:t>
            </a:r>
          </a:p>
        </p:txBody>
      </p:sp>
    </p:spTree>
    <p:extLst>
      <p:ext uri="{BB962C8B-B14F-4D97-AF65-F5344CB8AC3E}">
        <p14:creationId xmlns:p14="http://schemas.microsoft.com/office/powerpoint/2010/main" val="35378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Pie Charts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0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0" y="1776595"/>
            <a:ext cx="8669867" cy="36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Pie Chart Legend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1460500"/>
            <a:ext cx="4292310" cy="4025950"/>
          </a:xfrm>
        </p:spPr>
        <p:txBody>
          <a:bodyPr anchor="ctr"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Fine-tune a chart style by formatting individual chart elements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Chart Elements button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Format pane</a:t>
            </a:r>
          </a:p>
        </p:txBody>
      </p:sp>
    </p:spTree>
    <p:extLst>
      <p:ext uri="{BB962C8B-B14F-4D97-AF65-F5344CB8AC3E}">
        <p14:creationId xmlns:p14="http://schemas.microsoft.com/office/powerpoint/2010/main" val="68087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Chart Elements -</a:t>
            </a:r>
            <a:br>
              <a:rPr lang="en-US" dirty="0"/>
            </a:br>
            <a:r>
              <a:rPr lang="en-US" dirty="0"/>
              <a:t>Chart Data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30969" cy="5224724"/>
          </a:xfrm>
        </p:spPr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Data Label placement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Center labels of the pie slices or Outside of the slices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Set the labels as data callouts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Text and number styles 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Drag and drop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Leader line to connect the data label to its pie slice</a:t>
            </a:r>
          </a:p>
        </p:txBody>
      </p:sp>
    </p:spTree>
    <p:extLst>
      <p:ext uri="{BB962C8B-B14F-4D97-AF65-F5344CB8AC3E}">
        <p14:creationId xmlns:p14="http://schemas.microsoft.com/office/powerpoint/2010/main" val="159151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Chart Elements -</a:t>
            </a:r>
            <a:br>
              <a:rPr lang="en-US" dirty="0"/>
            </a:br>
            <a:r>
              <a:rPr lang="en-US" dirty="0"/>
              <a:t>Pie Slice Colors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3920169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pie slice - data marker of a single data value from a data series</a:t>
            </a:r>
          </a:p>
          <a:p>
            <a:pPr>
              <a:lnSpc>
                <a:spcPct val="90000"/>
              </a:lnSpc>
            </a:pPr>
            <a:r>
              <a:rPr lang="en-US" dirty="0"/>
              <a:t>Format appearance of individual data markers to highlight each</a:t>
            </a:r>
          </a:p>
          <a:p>
            <a:pPr>
              <a:lnSpc>
                <a:spcPct val="90000"/>
              </a:lnSpc>
            </a:pPr>
            <a:r>
              <a:rPr lang="en-US" dirty="0"/>
              <a:t>Printer quality or monitor resolution - distinguish between similarly colored slices or data</a:t>
            </a:r>
          </a:p>
        </p:txBody>
      </p:sp>
    </p:spTree>
    <p:extLst>
      <p:ext uri="{BB962C8B-B14F-4D97-AF65-F5344CB8AC3E}">
        <p14:creationId xmlns:p14="http://schemas.microsoft.com/office/powerpoint/2010/main" val="154777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300" dirty="0"/>
              <a:t>Referencing Cells and Ranges in Other Worksheets</a:t>
            </a:r>
          </a:p>
        </p:txBody>
      </p:sp>
      <p:sp>
        <p:nvSpPr>
          <p:cNvPr id="15366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515593" cy="5224724"/>
          </a:xfrm>
        </p:spPr>
        <p:txBody>
          <a:bodyPr anchor="ctr"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Multiple worksheets reference a cell or range in another worksheet in the same workbook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your mouse to select cells to enter their references to other worksheets</a:t>
            </a:r>
          </a:p>
          <a:p>
            <a:pPr marL="228600" lvl="1" indent="0">
              <a:lnSpc>
                <a:spcPct val="90000"/>
              </a:lnSpc>
              <a:buNone/>
            </a:pPr>
            <a:endParaRPr lang="en-US" sz="2400" dirty="0"/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2400" dirty="0"/>
              <a:t>		</a:t>
            </a:r>
            <a:r>
              <a:rPr lang="en-US" sz="2400" i="1" dirty="0"/>
              <a:t>=</a:t>
            </a:r>
            <a:r>
              <a:rPr lang="en-US" sz="2400" i="1" dirty="0" err="1"/>
              <a:t>SheetName!CellRange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73581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Chart Elements - Chart Area Format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721" y="816638"/>
            <a:ext cx="4281678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chart’s background formatted using:</a:t>
            </a:r>
          </a:p>
          <a:p>
            <a:pPr lvl="1"/>
            <a:r>
              <a:rPr lang="en-US" dirty="0"/>
              <a:t>Fill colors</a:t>
            </a:r>
          </a:p>
          <a:p>
            <a:pPr lvl="1"/>
            <a:r>
              <a:rPr lang="en-US" dirty="0"/>
              <a:t>Border styles</a:t>
            </a:r>
          </a:p>
          <a:p>
            <a:pPr lvl="1"/>
            <a:r>
              <a:rPr lang="en-US" dirty="0"/>
              <a:t>drop shadows and blurred edges</a:t>
            </a:r>
          </a:p>
          <a:p>
            <a:r>
              <a:rPr lang="en-US" dirty="0"/>
              <a:t>The chart area fill color used in the pie chart is white</a:t>
            </a:r>
          </a:p>
        </p:txBody>
      </p:sp>
    </p:spTree>
    <p:extLst>
      <p:ext uri="{BB962C8B-B14F-4D97-AF65-F5344CB8AC3E}">
        <p14:creationId xmlns:p14="http://schemas.microsoft.com/office/powerpoint/2010/main" val="2416940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3" name="Rectangle 8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Creating a Column Chart</a:t>
            </a:r>
            <a:endParaRPr lang="en-US" dirty="0"/>
          </a:p>
        </p:txBody>
      </p:sp>
      <p:sp>
        <p:nvSpPr>
          <p:cNvPr id="35844" name="Rectangle 9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77782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Column chart displays values in different categories as columns</a:t>
            </a:r>
          </a:p>
          <a:p>
            <a:pPr>
              <a:lnSpc>
                <a:spcPct val="90000"/>
              </a:lnSpc>
            </a:pPr>
            <a:r>
              <a:rPr lang="en-US" dirty="0"/>
              <a:t>Bar chart - Column chart turned on its side</a:t>
            </a:r>
          </a:p>
          <a:p>
            <a:pPr>
              <a:lnSpc>
                <a:spcPct val="90000"/>
              </a:lnSpc>
            </a:pPr>
            <a:r>
              <a:rPr lang="en-US" dirty="0"/>
              <a:t>Column chart- Height is based on its value</a:t>
            </a:r>
          </a:p>
          <a:p>
            <a:pPr>
              <a:lnSpc>
                <a:spcPct val="90000"/>
              </a:lnSpc>
            </a:pPr>
            <a:r>
              <a:rPr lang="en-US" dirty="0"/>
              <a:t>Bar chart -Length of each bar is based on its value</a:t>
            </a:r>
          </a:p>
        </p:txBody>
      </p:sp>
    </p:spTree>
    <p:extLst>
      <p:ext uri="{BB962C8B-B14F-4D97-AF65-F5344CB8AC3E}">
        <p14:creationId xmlns:p14="http://schemas.microsoft.com/office/powerpoint/2010/main" val="200744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5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Creating a Column Chart</a:t>
            </a:r>
            <a:endParaRPr lang="en-US" dirty="0"/>
          </a:p>
        </p:txBody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>
          <a:xfrm>
            <a:off x="3490720" y="816638"/>
            <a:ext cx="4346993" cy="50896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 column and bar charts when large number of categories or data values are close</a:t>
            </a:r>
          </a:p>
          <a:p>
            <a:pPr>
              <a:lnSpc>
                <a:spcPct val="90000"/>
              </a:lnSpc>
            </a:pPr>
            <a:r>
              <a:rPr lang="en-US" dirty="0"/>
              <a:t>Easier to compare height or length than area</a:t>
            </a:r>
          </a:p>
          <a:p>
            <a:pPr>
              <a:lnSpc>
                <a:spcPct val="90000"/>
              </a:lnSpc>
            </a:pPr>
            <a:r>
              <a:rPr lang="en-US" dirty="0"/>
              <a:t>Column and bar charts can display multiple data series</a:t>
            </a:r>
          </a:p>
          <a:p>
            <a:pPr>
              <a:lnSpc>
                <a:spcPct val="90000"/>
              </a:lnSpc>
            </a:pPr>
            <a:r>
              <a:rPr lang="en-US" dirty="0"/>
              <a:t>You can plot three data series against one category</a:t>
            </a:r>
          </a:p>
        </p:txBody>
      </p:sp>
    </p:spTree>
    <p:extLst>
      <p:ext uri="{BB962C8B-B14F-4D97-AF65-F5344CB8AC3E}">
        <p14:creationId xmlns:p14="http://schemas.microsoft.com/office/powerpoint/2010/main" val="249678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Clustered Column Chart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588" y="816638"/>
            <a:ext cx="4789951" cy="5224724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Clustered column chart displays the data series in separate columns side-by-side compare the relative heights of the columns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The 100% stacked column chart makes the same comparison as the stacked column chart except that the stacked sections are expressed as percentages</a:t>
            </a:r>
          </a:p>
        </p:txBody>
      </p:sp>
    </p:spTree>
    <p:extLst>
      <p:ext uri="{BB962C8B-B14F-4D97-AF65-F5344CB8AC3E}">
        <p14:creationId xmlns:p14="http://schemas.microsoft.com/office/powerpoint/2010/main" val="2164172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124913"/>
            <a:ext cx="8026400" cy="29623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Clustered Column Chart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Fig11-1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77" y="1791158"/>
            <a:ext cx="6298127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7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89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Clustered Column Chart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Select data source</a:t>
            </a:r>
          </a:p>
          <a:p>
            <a:r>
              <a:rPr lang="en-US" dirty="0"/>
              <a:t>Select type of chart to create</a:t>
            </a:r>
          </a:p>
          <a:p>
            <a:r>
              <a:rPr lang="en-US" dirty="0"/>
              <a:t>Move and resize the chart</a:t>
            </a:r>
          </a:p>
          <a:p>
            <a:r>
              <a:rPr lang="en-US" dirty="0"/>
              <a:t>Format individual chart elements</a:t>
            </a:r>
          </a:p>
        </p:txBody>
      </p:sp>
    </p:spTree>
    <p:extLst>
      <p:ext uri="{BB962C8B-B14F-4D97-AF65-F5344CB8AC3E}">
        <p14:creationId xmlns:p14="http://schemas.microsoft.com/office/powerpoint/2010/main" val="2758573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5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Moving a Chart to a Different Worksheet</a:t>
            </a:r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xfrm>
            <a:off x="3490721" y="1559557"/>
            <a:ext cx="3464779" cy="3738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Place the chart in its own chart sheet</a:t>
            </a:r>
          </a:p>
          <a:p>
            <a:pPr>
              <a:lnSpc>
                <a:spcPct val="90000"/>
              </a:lnSpc>
            </a:pPr>
            <a:r>
              <a:rPr lang="en-US" dirty="0"/>
              <a:t>Chart sheet, fills the entire workspace</a:t>
            </a:r>
          </a:p>
          <a:p>
            <a:pPr>
              <a:lnSpc>
                <a:spcPct val="90000"/>
              </a:lnSpc>
            </a:pPr>
            <a:r>
              <a:rPr lang="en-US" dirty="0"/>
              <a:t>Cut and paste a chart between workbooks</a:t>
            </a:r>
          </a:p>
        </p:txBody>
      </p:sp>
    </p:spTree>
    <p:extLst>
      <p:ext uri="{BB962C8B-B14F-4D97-AF65-F5344CB8AC3E}">
        <p14:creationId xmlns:p14="http://schemas.microsoft.com/office/powerpoint/2010/main" val="293739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Line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621918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Line charts used when the data consists of values drawn from categories with a sequential order evenly spaced</a:t>
            </a:r>
          </a:p>
          <a:p>
            <a:pPr>
              <a:lnSpc>
                <a:spcPct val="90000"/>
              </a:lnSpc>
            </a:pPr>
            <a:r>
              <a:rPr lang="en-US" dirty="0"/>
              <a:t>Like column charts, a line chart can be used with one or more data series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data series, plot the data values on different lines</a:t>
            </a:r>
          </a:p>
        </p:txBody>
      </p:sp>
    </p:spTree>
    <p:extLst>
      <p:ext uri="{BB962C8B-B14F-4D97-AF65-F5344CB8AC3E}">
        <p14:creationId xmlns:p14="http://schemas.microsoft.com/office/powerpoint/2010/main" val="77761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Axes and Gridlines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100924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Vertical and horizontal axes are based on the values in the data series and the category values</a:t>
            </a:r>
          </a:p>
          <a:p>
            <a:pPr>
              <a:lnSpc>
                <a:spcPct val="90000"/>
              </a:lnSpc>
            </a:pPr>
            <a:r>
              <a:rPr lang="en-US" dirty="0"/>
              <a:t>Axes display the data in the most visually effective way</a:t>
            </a:r>
          </a:p>
          <a:p>
            <a:pPr>
              <a:lnSpc>
                <a:spcPct val="90000"/>
              </a:lnSpc>
            </a:pPr>
            <a:r>
              <a:rPr lang="en-US" dirty="0"/>
              <a:t>Modify the axes’ scale, add gridlines to highlight the chart data</a:t>
            </a:r>
          </a:p>
        </p:txBody>
      </p:sp>
    </p:spTree>
    <p:extLst>
      <p:ext uri="{BB962C8B-B14F-4D97-AF65-F5344CB8AC3E}">
        <p14:creationId xmlns:p14="http://schemas.microsoft.com/office/powerpoint/2010/main" val="2065077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7" name="Rectangle 2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Axes and Gridlines</a:t>
            </a:r>
          </a:p>
        </p:txBody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xfrm>
            <a:off x="3354588" y="1246519"/>
            <a:ext cx="4405455" cy="4364962"/>
          </a:xfrm>
        </p:spPr>
        <p:txBody>
          <a:bodyPr anchor="ctr"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Range of values (scale) of an axis is based on the values in the data source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Vertical (value) axis: values in the data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Horizontal (category) axis: category values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Excel divides the scale into regular intervals, marked on the axis with tick marks and labels</a:t>
            </a:r>
          </a:p>
        </p:txBody>
      </p:sp>
    </p:spTree>
    <p:extLst>
      <p:ext uri="{BB962C8B-B14F-4D97-AF65-F5344CB8AC3E}">
        <p14:creationId xmlns:p14="http://schemas.microsoft.com/office/powerpoint/2010/main" val="42587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762000" y="720090"/>
            <a:ext cx="8026400" cy="967831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Referencing Cells and Ranges in Other Worksheets</a:t>
            </a:r>
          </a:p>
        </p:txBody>
      </p:sp>
      <p:pic>
        <p:nvPicPr>
          <p:cNvPr id="2" name="Picture 1" descr="Fig05-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" y="2066160"/>
            <a:ext cx="8274332" cy="4071750"/>
          </a:xfrm>
          <a:prstGeom prst="rect">
            <a:avLst/>
          </a:prstGeom>
        </p:spPr>
      </p:pic>
      <p:pic>
        <p:nvPicPr>
          <p:cNvPr id="6" name="Picture 5" descr="Fig06-05.bmp">
            <a:extLst>
              <a:ext uri="{FF2B5EF4-FFF2-40B4-BE49-F238E27FC236}">
                <a16:creationId xmlns:a16="http://schemas.microsoft.com/office/drawing/2014/main" id="{31751356-D329-4FF0-8721-3FDC66AD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4" y="1868571"/>
            <a:ext cx="7366000" cy="33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3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Axes Gridlines </a:t>
            </a:r>
            <a:br>
              <a:rPr lang="en-US" dirty="0"/>
            </a:br>
            <a:r>
              <a:rPr lang="en-US" dirty="0"/>
              <a:t>Vertical Axis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8" y="816638"/>
            <a:ext cx="4051005" cy="5619891"/>
          </a:xfrm>
        </p:spPr>
        <p:txBody>
          <a:bodyPr anchor="ctr">
            <a:normAutofit fontScale="92500"/>
          </a:bodyPr>
          <a:lstStyle/>
          <a:p>
            <a:pPr lvl="1">
              <a:lnSpc>
                <a:spcPct val="90000"/>
              </a:lnSpc>
            </a:pPr>
            <a:r>
              <a:rPr lang="en-US" sz="2600" dirty="0"/>
              <a:t>Major tick marks identify the main units 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Minor tick marks identify the smaller intervals 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Two charts involve multiple data series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One data series against a primary axis (left side)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Other against a secondary axis (right side)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Axes can be based on entirely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000249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Working with Axes and Gridlines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542260"/>
            <a:ext cx="4760144" cy="5699052"/>
          </a:xfrm>
        </p:spPr>
        <p:txBody>
          <a:bodyPr anchor="ctr">
            <a:normAutofit lnSpcReduction="10000"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Gridlines are horizontal and vertical lines 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Gridlines may not appear in a chart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Can add or remove them separately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Gridlines are placed at the major tick marks or at the minor tick marks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chart style used for the two column charts and the line chart includes horizontal gridlines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can add vertical gridlines to help further separate one set of values from another</a:t>
            </a:r>
          </a:p>
        </p:txBody>
      </p:sp>
    </p:spTree>
    <p:extLst>
      <p:ext uri="{BB962C8B-B14F-4D97-AF65-F5344CB8AC3E}">
        <p14:creationId xmlns:p14="http://schemas.microsoft.com/office/powerpoint/2010/main" val="2148490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Formatting Data Markers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Each value from a data series is represented by a data marker:</a:t>
            </a:r>
          </a:p>
          <a:p>
            <a:pPr lvl="1"/>
            <a:r>
              <a:rPr lang="en-US" dirty="0"/>
              <a:t>Individual pie slices in pie charts</a:t>
            </a:r>
          </a:p>
          <a:p>
            <a:pPr lvl="1"/>
            <a:r>
              <a:rPr lang="en-US" dirty="0"/>
              <a:t>Columns in column charts</a:t>
            </a:r>
          </a:p>
          <a:p>
            <a:pPr lvl="1"/>
            <a:r>
              <a:rPr lang="en-US" dirty="0"/>
              <a:t>Points connected by the line in a line chart</a:t>
            </a:r>
          </a:p>
        </p:txBody>
      </p:sp>
    </p:spTree>
    <p:extLst>
      <p:ext uri="{BB962C8B-B14F-4D97-AF65-F5344CB8AC3E}">
        <p14:creationId xmlns:p14="http://schemas.microsoft.com/office/powerpoint/2010/main" val="894302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Formatting the Plot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36817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plot area includes only where the data markers have been placed or plotted</a:t>
            </a:r>
          </a:p>
          <a:p>
            <a:r>
              <a:rPr lang="en-US" dirty="0"/>
              <a:t>Format the plot area by with fill and borders, and  visual effects</a:t>
            </a:r>
          </a:p>
          <a:p>
            <a:r>
              <a:rPr lang="en-US" dirty="0"/>
              <a:t>Plot area changes in conjunction chart area</a:t>
            </a:r>
          </a:p>
        </p:txBody>
      </p:sp>
    </p:spTree>
    <p:extLst>
      <p:ext uri="{BB962C8B-B14F-4D97-AF65-F5344CB8AC3E}">
        <p14:creationId xmlns:p14="http://schemas.microsoft.com/office/powerpoint/2010/main" val="3783510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02960"/>
            <a:ext cx="8026400" cy="882940"/>
          </a:xfrm>
        </p:spPr>
        <p:txBody>
          <a:bodyPr>
            <a:normAutofit/>
          </a:bodyPr>
          <a:lstStyle/>
          <a:p>
            <a:r>
              <a:rPr lang="en-US" dirty="0"/>
              <a:t>Formatting the Plot Area</a:t>
            </a:r>
          </a:p>
        </p:txBody>
      </p:sp>
      <p:pic>
        <p:nvPicPr>
          <p:cNvPr id="3" name="Picture 2" descr="Fig04-27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1" y="1781467"/>
            <a:ext cx="6088396" cy="41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7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sz="3100"/>
              <a:t>Creating a Combination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458793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Combination chart combines two chart types in a single chart</a:t>
            </a:r>
          </a:p>
          <a:p>
            <a:pPr>
              <a:lnSpc>
                <a:spcPct val="90000"/>
              </a:lnSpc>
            </a:pPr>
            <a:r>
              <a:rPr lang="en-US" dirty="0"/>
              <a:t>Displays two sets of data using the chart type that is best for each data set</a:t>
            </a:r>
          </a:p>
          <a:p>
            <a:pPr>
              <a:lnSpc>
                <a:spcPct val="90000"/>
              </a:lnSpc>
            </a:pPr>
            <a:r>
              <a:rPr lang="en-US" dirty="0"/>
              <a:t>Data series with vastly different values</a:t>
            </a:r>
          </a:p>
          <a:p>
            <a:pPr>
              <a:lnSpc>
                <a:spcPct val="90000"/>
              </a:lnSpc>
            </a:pPr>
            <a:r>
              <a:rPr lang="en-US" dirty="0"/>
              <a:t>Dual axis charts, using primary and secondary axes</a:t>
            </a:r>
          </a:p>
        </p:txBody>
      </p:sp>
    </p:spTree>
    <p:extLst>
      <p:ext uri="{BB962C8B-B14F-4D97-AF65-F5344CB8AC3E}">
        <p14:creationId xmlns:p14="http://schemas.microsoft.com/office/powerpoint/2010/main" val="1959299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17310"/>
            <a:ext cx="8026400" cy="31144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Combination Chart</a:t>
            </a:r>
          </a:p>
        </p:txBody>
      </p:sp>
      <p:pic>
        <p:nvPicPr>
          <p:cNvPr id="3" name="Picture 2" descr="Fig04-29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6" y="1802995"/>
            <a:ext cx="7065926" cy="45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7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56" y="816638"/>
            <a:ext cx="2731664" cy="5224724"/>
          </a:xfrm>
        </p:spPr>
        <p:txBody>
          <a:bodyPr anchor="ctr">
            <a:normAutofit/>
          </a:bodyPr>
          <a:lstStyle/>
          <a:p>
            <a:r>
              <a:rPr lang="en-US" sz="3100"/>
              <a:t>Combination Chart with</a:t>
            </a:r>
            <a:br>
              <a:rPr lang="en-US" sz="3100"/>
            </a:br>
            <a:r>
              <a:rPr lang="en-US" sz="3100" dirty="0"/>
              <a:t>Primary and Secondary 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4747117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Chart with both primary and secondary vertical axes, identify each axis</a:t>
            </a:r>
          </a:p>
          <a:p>
            <a:pPr>
              <a:lnSpc>
                <a:spcPct val="90000"/>
              </a:lnSpc>
            </a:pPr>
            <a:r>
              <a:rPr lang="en-US" dirty="0"/>
              <a:t>Add an axis title (a descriptive text that appears next to the axis) </a:t>
            </a:r>
          </a:p>
          <a:p>
            <a:pPr>
              <a:lnSpc>
                <a:spcPct val="90000"/>
              </a:lnSpc>
            </a:pPr>
            <a:r>
              <a:rPr lang="en-US" dirty="0"/>
              <a:t>Add, remove, and format axis titles</a:t>
            </a:r>
          </a:p>
        </p:txBody>
      </p:sp>
    </p:spTree>
    <p:extLst>
      <p:ext uri="{BB962C8B-B14F-4D97-AF65-F5344CB8AC3E}">
        <p14:creationId xmlns:p14="http://schemas.microsoft.com/office/powerpoint/2010/main" val="1515386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/>
              <a:t>Modifying a Chart Data Source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6805" y="816638"/>
            <a:ext cx="4870684" cy="5224724"/>
          </a:xfrm>
        </p:spPr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CHART TOOLS DESIGN tab, in the Data group, Select Data button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Legend Entries (Series) section click the Add button or the Remove button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Horizontal (Category) Axis Labels section to select the category values for the chart</a:t>
            </a:r>
          </a:p>
        </p:txBody>
      </p:sp>
    </p:spTree>
    <p:extLst>
      <p:ext uri="{BB962C8B-B14F-4D97-AF65-F5344CB8AC3E}">
        <p14:creationId xmlns:p14="http://schemas.microsoft.com/office/powerpoint/2010/main" val="3985224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002A-C107-4E34-843F-1F3723B4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CF9B7-E6EC-462E-90BF-608818B5387B}"/>
              </a:ext>
            </a:extLst>
          </p:cNvPr>
          <p:cNvSpPr txBox="1"/>
          <p:nvPr/>
        </p:nvSpPr>
        <p:spPr>
          <a:xfrm>
            <a:off x="956929" y="1690577"/>
            <a:ext cx="682610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Open Excel file – </a:t>
            </a:r>
            <a:r>
              <a:rPr lang="en-US" sz="2000" b="1" dirty="0"/>
              <a:t>CalCourier.xlsx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Monthly Orders </a:t>
            </a:r>
            <a:r>
              <a:rPr lang="en-US" sz="2000" dirty="0"/>
              <a:t>create a histogram using cells A2:B230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Enter</a:t>
            </a:r>
            <a:r>
              <a:rPr lang="en-US" sz="2000" b="1" dirty="0"/>
              <a:t> Average Monthly Orders in 2024 </a:t>
            </a:r>
            <a:r>
              <a:rPr lang="en-US" sz="2000" dirty="0"/>
              <a:t>as the title of the chart.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 </a:t>
            </a:r>
            <a:r>
              <a:rPr lang="en-US" sz="2000" dirty="0"/>
              <a:t>add sparklines in cell H4:H9 based on data in B4:B9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 </a:t>
            </a:r>
            <a:r>
              <a:rPr lang="en-US" sz="2000" dirty="0"/>
              <a:t>create a pie chart based upon data in cells A4:B8. Placed the chart in cell K2.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Change the data labels for the pie chart to Percentage instead of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On worksheet </a:t>
            </a:r>
            <a:r>
              <a:rPr lang="en-US" sz="2000" b="1" dirty="0"/>
              <a:t>Annual Income</a:t>
            </a:r>
            <a:r>
              <a:rPr lang="en-US" sz="2000" dirty="0"/>
              <a:t>, use the recommended chart to create a chart based upon data in cells A4:G9. Place the chart in cell A15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4" name="Straight Connector 72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308344" y="816638"/>
            <a:ext cx="2699775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References to Add Values Across Worksheets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845201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Worksheets with identical layouts, 3-D references for worksheets in another worksheet</a:t>
            </a:r>
          </a:p>
          <a:p>
            <a:pPr lvl="1"/>
            <a:r>
              <a:rPr lang="en-US" sz="2400" i="1" dirty="0" err="1"/>
              <a:t>WorksheetRange!CellRange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9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Using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template workbook is a model from which you create new workbooks</a:t>
            </a:r>
          </a:p>
          <a:p>
            <a:r>
              <a:rPr lang="en-US" dirty="0"/>
              <a:t>Any changes or additions made to the new workbook do not affect the template file</a:t>
            </a:r>
          </a:p>
        </p:txBody>
      </p:sp>
    </p:spTree>
    <p:extLst>
      <p:ext uri="{BB962C8B-B14F-4D97-AF65-F5344CB8AC3E}">
        <p14:creationId xmlns:p14="http://schemas.microsoft.com/office/powerpoint/2010/main" val="4176699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Existing</a:t>
            </a:r>
            <a:br>
              <a:rPr lang="en-US" dirty="0"/>
            </a:br>
            <a:r>
              <a:rPr lang="en-US" dirty="0"/>
              <a:t>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u="sng" dirty="0"/>
              <a:t>Office.com</a:t>
            </a:r>
            <a:r>
              <a:rPr lang="en-US" dirty="0"/>
              <a:t> </a:t>
            </a:r>
          </a:p>
          <a:p>
            <a:r>
              <a:rPr lang="en-US" dirty="0"/>
              <a:t>Family Monthly Budget Planner</a:t>
            </a:r>
          </a:p>
          <a:p>
            <a:r>
              <a:rPr lang="en-US" dirty="0"/>
              <a:t>Inventory List</a:t>
            </a:r>
          </a:p>
          <a:p>
            <a:r>
              <a:rPr lang="en-US" dirty="0"/>
              <a:t>Team Roster</a:t>
            </a:r>
          </a:p>
          <a:p>
            <a:r>
              <a:rPr lang="en-US" dirty="0"/>
              <a:t>Time sheets</a:t>
            </a:r>
          </a:p>
          <a:p>
            <a:r>
              <a:rPr lang="en-US" dirty="0"/>
              <a:t>Expense Report</a:t>
            </a:r>
          </a:p>
        </p:txBody>
      </p:sp>
    </p:spTree>
    <p:extLst>
      <p:ext uri="{BB962C8B-B14F-4D97-AF65-F5344CB8AC3E}">
        <p14:creationId xmlns:p14="http://schemas.microsoft.com/office/powerpoint/2010/main" val="2886295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Creating a Custom Workbook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 custom template is a workbook template created by the user</a:t>
            </a:r>
          </a:p>
          <a:p>
            <a:r>
              <a:rPr lang="en-US" dirty="0"/>
              <a:t>Build with the formulas included and all formatting</a:t>
            </a:r>
          </a:p>
          <a:p>
            <a:r>
              <a:rPr lang="en-US" dirty="0"/>
              <a:t>Save the workbook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299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Rectangle 6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References to Add Values Across Worksheets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BF77B8-ADBD-4EFE-9A5D-9F823391C4C4}"/>
              </a:ext>
            </a:extLst>
          </p:cNvPr>
          <p:cNvSpPr txBox="1">
            <a:spLocks/>
          </p:cNvSpPr>
          <p:nvPr/>
        </p:nvSpPr>
        <p:spPr>
          <a:xfrm>
            <a:off x="3490721" y="816638"/>
            <a:ext cx="4664450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3-D references are often used in formulas </a:t>
            </a:r>
          </a:p>
          <a:p>
            <a:pPr lvl="2" fontAlgn="auto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SUM</a:t>
            </a:r>
          </a:p>
          <a:p>
            <a:pPr lvl="2" fontAlgn="auto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AVERAGE</a:t>
            </a:r>
          </a:p>
          <a:p>
            <a:pPr lvl="2" fontAlgn="auto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COUNT</a:t>
            </a:r>
          </a:p>
          <a:p>
            <a:pPr lvl="2" fontAlgn="auto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MAX and MIN</a:t>
            </a:r>
          </a:p>
          <a:p>
            <a:pPr fontAlgn="auto">
              <a:lnSpc>
                <a:spcPct val="90000"/>
              </a:lnSpc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0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08000" y="6041362"/>
            <a:ext cx="472320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.</a:t>
            </a:r>
            <a:endParaRPr lang="en-US"/>
          </a:p>
        </p:txBody>
      </p:sp>
      <p:sp>
        <p:nvSpPr>
          <p:cNvPr id="31749" name="Rectangle 6"/>
          <p:cNvSpPr>
            <a:spLocks noGrp="1"/>
          </p:cNvSpPr>
          <p:nvPr>
            <p:ph type="title"/>
          </p:nvPr>
        </p:nvSpPr>
        <p:spPr>
          <a:xfrm>
            <a:off x="592196" y="891066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Linking Workbooks</a:t>
            </a:r>
          </a:p>
        </p:txBody>
      </p:sp>
      <p:sp>
        <p:nvSpPr>
          <p:cNvPr id="31750" name="Rectangle 7"/>
          <p:cNvSpPr>
            <a:spLocks noGrp="1"/>
          </p:cNvSpPr>
          <p:nvPr>
            <p:ph type="body" idx="1"/>
          </p:nvPr>
        </p:nvSpPr>
        <p:spPr>
          <a:xfrm>
            <a:off x="3490721" y="816638"/>
            <a:ext cx="420724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Link between the workbooks with workbook name</a:t>
            </a:r>
          </a:p>
          <a:p>
            <a:r>
              <a:rPr lang="en-US" dirty="0"/>
              <a:t>Including file’s complete location (the path)</a:t>
            </a:r>
          </a:p>
          <a:p>
            <a:r>
              <a:rPr lang="en-US" dirty="0"/>
              <a:t>Edit Links Dialog box (Data-Edit Links)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609599" y="392430"/>
            <a:ext cx="6347714" cy="704193"/>
          </a:xfrm>
        </p:spPr>
        <p:txBody>
          <a:bodyPr/>
          <a:lstStyle/>
          <a:p>
            <a:r>
              <a:rPr lang="en-US" dirty="0"/>
              <a:t>Linking Workbooks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97680" y="5791098"/>
            <a:ext cx="6781693" cy="183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.</a:t>
            </a:r>
          </a:p>
        </p:txBody>
      </p:sp>
      <p:pic>
        <p:nvPicPr>
          <p:cNvPr id="5" name="Picture 4" descr="Fig06-14.bmp">
            <a:extLst>
              <a:ext uri="{FF2B5EF4-FFF2-40B4-BE49-F238E27FC236}">
                <a16:creationId xmlns:a16="http://schemas.microsoft.com/office/drawing/2014/main" id="{3C8DC677-7510-4F7C-86D2-9B5B7051E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3" y="1251741"/>
            <a:ext cx="8101886" cy="46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386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5547</TotalTime>
  <Words>1973</Words>
  <Application>Microsoft Office PowerPoint</Application>
  <PresentationFormat>On-screen Show (4:3)</PresentationFormat>
  <Paragraphs>340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MS PGothic</vt:lpstr>
      <vt:lpstr>Arial</vt:lpstr>
      <vt:lpstr>Calibri</vt:lpstr>
      <vt:lpstr>Calibri Light</vt:lpstr>
      <vt:lpstr>Cambria</vt:lpstr>
      <vt:lpstr>Trebuchet MS</vt:lpstr>
      <vt:lpstr>Wingdings</vt:lpstr>
      <vt:lpstr>Wingdings 3</vt:lpstr>
      <vt:lpstr>Custom Design</vt:lpstr>
      <vt:lpstr>Facet</vt:lpstr>
      <vt:lpstr>Saddleback College  CONTRACT EDUCATION   </vt:lpstr>
      <vt:lpstr>Topics for the course</vt:lpstr>
      <vt:lpstr>External Data objects</vt:lpstr>
      <vt:lpstr>Referencing Cells and Ranges in Other Worksheets</vt:lpstr>
      <vt:lpstr>Referencing Cells and Ranges in Other Worksheets</vt:lpstr>
      <vt:lpstr>References to Add Values Across Worksheets</vt:lpstr>
      <vt:lpstr>References to Add Values Across Worksheets </vt:lpstr>
      <vt:lpstr>Linking Workbooks</vt:lpstr>
      <vt:lpstr>Linking Workbooks</vt:lpstr>
      <vt:lpstr>Creating a Hyperlink</vt:lpstr>
      <vt:lpstr>Hyperlinks</vt:lpstr>
      <vt:lpstr>Links and Hyperlinks Exercise</vt:lpstr>
      <vt:lpstr>External Data Sources</vt:lpstr>
      <vt:lpstr>External Text Files/CSV</vt:lpstr>
      <vt:lpstr>Importing Text to Excel</vt:lpstr>
      <vt:lpstr>External Access Database</vt:lpstr>
      <vt:lpstr>Importing Access to Excel</vt:lpstr>
      <vt:lpstr>Excel Data Model</vt:lpstr>
      <vt:lpstr>PowerPoint Presentation</vt:lpstr>
      <vt:lpstr>Query Editor</vt:lpstr>
      <vt:lpstr>Transforming Data with Queries</vt:lpstr>
      <vt:lpstr>Creating a PivotTable from the Data Model</vt:lpstr>
      <vt:lpstr>Charting Trends</vt:lpstr>
      <vt:lpstr>Charting Trends</vt:lpstr>
      <vt:lpstr>Creating a Forecast Sheet</vt:lpstr>
      <vt:lpstr>Creating a Forecast Sheet</vt:lpstr>
      <vt:lpstr>Charts and Graphs</vt:lpstr>
      <vt:lpstr>Creating Chart  Process</vt:lpstr>
      <vt:lpstr>Excel Chart Types</vt:lpstr>
      <vt:lpstr>Getting Started with Excel Charts </vt:lpstr>
      <vt:lpstr>Exploring Chart Types and Subtypes  </vt:lpstr>
      <vt:lpstr>Excel Charts – Quick Analysis Tool</vt:lpstr>
      <vt:lpstr>Working with Chart Elements</vt:lpstr>
      <vt:lpstr>Chart Styles</vt:lpstr>
      <vt:lpstr>Pie Chart</vt:lpstr>
      <vt:lpstr>Pie Charts </vt:lpstr>
      <vt:lpstr>Pie Chart Legend</vt:lpstr>
      <vt:lpstr>Chart Elements - Chart Data Labels</vt:lpstr>
      <vt:lpstr>Chart Elements - Pie Slice Colors</vt:lpstr>
      <vt:lpstr>Chart Elements - Chart Area Format</vt:lpstr>
      <vt:lpstr>Creating a Column Chart</vt:lpstr>
      <vt:lpstr>Creating a Column Chart</vt:lpstr>
      <vt:lpstr>Clustered Column Chart </vt:lpstr>
      <vt:lpstr>Creating a Clustered Column Chart</vt:lpstr>
      <vt:lpstr>Creating a Clustered Column Chart</vt:lpstr>
      <vt:lpstr>Moving a Chart to a Different Worksheet</vt:lpstr>
      <vt:lpstr>Creating a Line Chart</vt:lpstr>
      <vt:lpstr>Working with Axes and Gridlines</vt:lpstr>
      <vt:lpstr>Working with Axes and Gridlines</vt:lpstr>
      <vt:lpstr>Axes Gridlines  Vertical Axis </vt:lpstr>
      <vt:lpstr>Working with Axes and Gridlines </vt:lpstr>
      <vt:lpstr>Formatting Data Markers</vt:lpstr>
      <vt:lpstr>Formatting the Plot Area</vt:lpstr>
      <vt:lpstr>Formatting the Plot Area</vt:lpstr>
      <vt:lpstr>Creating a Combination Chart</vt:lpstr>
      <vt:lpstr>Creating a Combination Chart</vt:lpstr>
      <vt:lpstr>Combination Chart with Primary and Secondary Axis</vt:lpstr>
      <vt:lpstr>Modifying a Chart Data Source </vt:lpstr>
      <vt:lpstr>Charts Exercise</vt:lpstr>
      <vt:lpstr>Using Templates</vt:lpstr>
      <vt:lpstr>Existing Templates</vt:lpstr>
      <vt:lpstr>Creating a Custom Workbook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Dominguez</dc:creator>
  <cp:lastModifiedBy>Alan Foote</cp:lastModifiedBy>
  <cp:revision>320</cp:revision>
  <cp:lastPrinted>2017-05-04T19:28:11Z</cp:lastPrinted>
  <dcterms:created xsi:type="dcterms:W3CDTF">2015-09-21T16:37:00Z</dcterms:created>
  <dcterms:modified xsi:type="dcterms:W3CDTF">2018-12-13T05:48:46Z</dcterms:modified>
</cp:coreProperties>
</file>